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webextensions/webextension1.xml" ContentType="application/vnd.ms-office.webextension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webextensions/webextension2.xml" ContentType="application/vnd.ms-office.webextension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4"/>
  </p:notesMasterIdLst>
  <p:sldIdLst>
    <p:sldId id="256" r:id="rId2"/>
    <p:sldId id="304" r:id="rId3"/>
    <p:sldId id="294" r:id="rId4"/>
    <p:sldId id="260" r:id="rId5"/>
    <p:sldId id="307" r:id="rId6"/>
    <p:sldId id="263" r:id="rId7"/>
    <p:sldId id="313" r:id="rId8"/>
    <p:sldId id="345" r:id="rId9"/>
    <p:sldId id="319" r:id="rId10"/>
    <p:sldId id="268" r:id="rId11"/>
    <p:sldId id="267" r:id="rId12"/>
    <p:sldId id="308" r:id="rId13"/>
    <p:sldId id="346" r:id="rId14"/>
    <p:sldId id="277" r:id="rId15"/>
    <p:sldId id="269" r:id="rId16"/>
    <p:sldId id="270" r:id="rId17"/>
    <p:sldId id="271" r:id="rId18"/>
    <p:sldId id="272" r:id="rId19"/>
    <p:sldId id="273" r:id="rId20"/>
    <p:sldId id="347" r:id="rId21"/>
    <p:sldId id="278" r:id="rId22"/>
    <p:sldId id="321" r:id="rId23"/>
    <p:sldId id="322" r:id="rId24"/>
    <p:sldId id="323" r:id="rId25"/>
    <p:sldId id="324" r:id="rId26"/>
    <p:sldId id="325" r:id="rId27"/>
    <p:sldId id="284" r:id="rId28"/>
    <p:sldId id="326" r:id="rId29"/>
    <p:sldId id="327" r:id="rId30"/>
    <p:sldId id="287" r:id="rId31"/>
    <p:sldId id="328" r:id="rId32"/>
    <p:sldId id="290" r:id="rId33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7" roundtripDataSignature="AMtx7miQxPuXuaehGnWSCUlROXYCG1ko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3C3"/>
    <a:srgbClr val="4A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4D9069-A831-4FA0-973A-B1AB81BB493B}">
  <a:tblStyle styleId="{2C4D9069-A831-4FA0-973A-B1AB81BB493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4"/>
    <p:restoredTop sz="83440"/>
  </p:normalViewPr>
  <p:slideViewPr>
    <p:cSldViewPr snapToGrid="0" snapToObjects="1">
      <p:cViewPr varScale="1">
        <p:scale>
          <a:sx n="185" d="100"/>
          <a:sy n="185" d="100"/>
        </p:scale>
        <p:origin x="7584" y="176"/>
      </p:cViewPr>
      <p:guideLst/>
    </p:cSldViewPr>
  </p:slideViewPr>
  <p:notesTextViewPr>
    <p:cViewPr>
      <p:scale>
        <a:sx n="170" d="100"/>
        <a:sy n="17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59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81064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5" name="Google Shape;21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53" name="Google Shape;15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0" name="Google Shape;16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aced22fbf_1_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g10aced22fbf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6" name="Google Shape;17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4" name="Google Shape;18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2646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608751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8" name="Google Shape;23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5" name="Google Shape;25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8" name="Google Shape;24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3" name="Google Shape;2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1" name="Google Shape;27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2" name="Google Shape;282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2" name="Google Shape;2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3179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21335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7" name="Google Shape;30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25" name="Google Shape;325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34" name="Google Shape;334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4" name="Google Shape;74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6244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9" name="Google Shape;109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05691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1141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7061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52DB4A07-3088-FCEA-1985-157CA3F727C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E65D62A-9359-B57C-C426-87BF419C7E1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491D4562-AD83-DCB0-FEC7-02855A51673B}"/>
              </a:ext>
            </a:extLst>
          </p:cNvPr>
          <p:cNvSpPr txBox="1"/>
          <p:nvPr userDrawn="1"/>
        </p:nvSpPr>
        <p:spPr>
          <a:xfrm>
            <a:off x="0" y="27429"/>
            <a:ext cx="9143975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3: Time Management &amp; Boolean Arithmetic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92FCBD78-F4B6-CE72-EC1A-BB0964EC38A3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body" idx="1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2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body" idx="2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76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2B30642C-C9D5-F511-5DBC-2DB5C8BEC27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CE119BD8-6A3A-FB0B-EDE9-FF42F8565FCB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E888CC22-4AC9-A5AE-3369-F7F621659E48}"/>
              </a:ext>
            </a:extLst>
          </p:cNvPr>
          <p:cNvSpPr txBox="1"/>
          <p:nvPr userDrawn="1"/>
        </p:nvSpPr>
        <p:spPr>
          <a:xfrm>
            <a:off x="0" y="27429"/>
            <a:ext cx="9143975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3: Time Management &amp; Boolean Arithmetic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1556284E-FCAD-98E0-326A-1DB1CE7C8FE9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90b/23sp/lectures/Lecture%202.pdf#page=3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microsoft.com/office/2011/relationships/webextension" Target="../webextensions/webextension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Time Management &amp; Boolean Arithmetic</a:t>
            </a:r>
            <a:endParaRPr sz="2400" i="1" dirty="0"/>
          </a:p>
        </p:txBody>
      </p:sp>
      <p:sp>
        <p:nvSpPr>
          <p:cNvPr id="46" name="Google Shape;46;p1"/>
          <p:cNvSpPr txBox="1">
            <a:spLocks noGrp="1"/>
          </p:cNvSpPr>
          <p:nvPr>
            <p:ph type="subTitle" idx="1"/>
          </p:nvPr>
        </p:nvSpPr>
        <p:spPr>
          <a:xfrm>
            <a:off x="685800" y="5231727"/>
            <a:ext cx="7913914" cy="1265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Time Management, Overview of Numbers in Binary, Boolean Arithmetic, Circuits for Adding Binary Numbers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Representing Numbers in Base 2</a:t>
            </a:r>
            <a:endParaRPr dirty="0"/>
          </a:p>
        </p:txBody>
      </p:sp>
      <p:sp>
        <p:nvSpPr>
          <p:cNvPr id="148" name="Google Shape;148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numbers are identical, except in base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Describe a value by specifying multiples of powers of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a breakdown of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 in binary (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13</a:t>
            </a:r>
            <a:r>
              <a:rPr lang="en-US" dirty="0"/>
              <a:t> in decimal)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49" name="Google Shape;149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graphicFrame>
        <p:nvGraphicFramePr>
          <p:cNvPr id="2" name="Google Shape;150;p10" descr="Table showing conversion from the binary representation 1101 to the decimal representation 13. There are 3 columns, the first showing the binary value for each digit, the second showing the calculation of the decimal value based on the power of 2 for that digit, and the third showing the decimal weight of the binary digit" title="Binary to Decimal conversion">
            <a:extLst>
              <a:ext uri="{FF2B5EF4-FFF2-40B4-BE49-F238E27FC236}">
                <a16:creationId xmlns:a16="http://schemas.microsoft.com/office/drawing/2014/main" id="{C05CAD97-0A07-A11F-0B4D-D55B1A9C23C4}"/>
              </a:ext>
            </a:extLst>
          </p:cNvPr>
          <p:cNvGraphicFramePr/>
          <p:nvPr/>
        </p:nvGraphicFramePr>
        <p:xfrm>
          <a:off x="2937793" y="3166366"/>
          <a:ext cx="3284288" cy="2819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42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Binary</a:t>
                      </a:r>
                      <a:endParaRPr sz="25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Power of 2</a:t>
                      </a:r>
                      <a:endParaRPr sz="23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0b1000 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23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0b0100 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7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0b0000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7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0b0001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300" b="0" u="none" strike="noStrike" cap="none" dirty="0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vs. Decimal</a:t>
            </a:r>
            <a:endParaRPr dirty="0"/>
          </a:p>
        </p:txBody>
      </p:sp>
      <p:sp>
        <p:nvSpPr>
          <p:cNvPr id="141" name="Google Shape;141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graphicFrame>
        <p:nvGraphicFramePr>
          <p:cNvPr id="142" name="Google Shape;142;p9" descr="Table showing binary numbers and their equivalent decimal value. First column is the binary representation of a value, second column is the decimal representation" title="Binary and Decimal Numbers"/>
          <p:cNvGraphicFramePr/>
          <p:nvPr/>
        </p:nvGraphicFramePr>
        <p:xfrm>
          <a:off x="758093" y="1394204"/>
          <a:ext cx="7463700" cy="50979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9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Binary</a:t>
                      </a:r>
                      <a:endParaRPr sz="24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Decimal</a:t>
                      </a:r>
                      <a:endParaRPr sz="24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...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...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11658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0b011011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0b011101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0b100011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0b100111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What is the binary representation of the decimal value 29?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6C5DB0C7-D9D1-3439-D9DE-65360E735D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343520"/>
                  </p:ext>
                </p:extLst>
              </p:nvPr>
            </p:nvGraphicFramePr>
            <p:xfrm>
              <a:off x="-1" y="25066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6C5DB0C7-D9D1-3439-D9DE-65360E735DD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" y="25066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A2A85"/>
                </a:solidFill>
              </a:rPr>
              <a:t>Boolean Arithmetic</a:t>
            </a:r>
          </a:p>
          <a:p>
            <a:pPr marL="640080" lvl="1" indent="-283464"/>
            <a:r>
              <a:rPr lang="en-US" b="1" dirty="0">
                <a:solidFill>
                  <a:srgbClr val="4A2A85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5239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Roadmap: Boolean Arithmetic</a:t>
            </a:r>
            <a:endParaRPr/>
          </a:p>
        </p:txBody>
      </p:sp>
      <p:sp>
        <p:nvSpPr>
          <p:cNvPr id="218" name="Google Shape;218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Addition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Subtraction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Comparison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&lt;, &gt;, ==, !=</a:t>
            </a:r>
            <a:r>
              <a:rPr lang="en-US"/>
              <a:t>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Multiplication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Division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19" name="Google Shape;219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220" name="Google Shape;220;p17"/>
          <p:cNvSpPr/>
          <p:nvPr/>
        </p:nvSpPr>
        <p:spPr>
          <a:xfrm>
            <a:off x="2562836" y="1454253"/>
            <a:ext cx="1942800" cy="365100"/>
          </a:xfrm>
          <a:prstGeom prst="wedgeRectCallout">
            <a:avLst>
              <a:gd name="adj1" fmla="val -74001"/>
              <a:gd name="adj2" fmla="val 19173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Implement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7"/>
          <p:cNvSpPr/>
          <p:nvPr/>
        </p:nvSpPr>
        <p:spPr>
          <a:xfrm>
            <a:off x="2926172" y="2410606"/>
            <a:ext cx="1942800" cy="365100"/>
          </a:xfrm>
          <a:prstGeom prst="wedgeRectCallout">
            <a:avLst>
              <a:gd name="adj1" fmla="val -72502"/>
              <a:gd name="adj2" fmla="val 20001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 it for free!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7"/>
          <p:cNvSpPr/>
          <p:nvPr/>
        </p:nvSpPr>
        <p:spPr>
          <a:xfrm>
            <a:off x="5069944" y="3390365"/>
            <a:ext cx="1942800" cy="365100"/>
          </a:xfrm>
          <a:prstGeom prst="wedgeRectCallout">
            <a:avLst>
              <a:gd name="adj1" fmla="val -73846"/>
              <a:gd name="adj2" fmla="val 15509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 it for free!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7"/>
          <p:cNvSpPr/>
          <p:nvPr/>
        </p:nvSpPr>
        <p:spPr>
          <a:xfrm>
            <a:off x="3425963" y="4370123"/>
            <a:ext cx="2394600" cy="365100"/>
          </a:xfrm>
          <a:prstGeom prst="wedgeRectCallout">
            <a:avLst>
              <a:gd name="adj1" fmla="val -71290"/>
              <a:gd name="adj2" fmla="val 16338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Postpone to software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7"/>
          <p:cNvSpPr/>
          <p:nvPr/>
        </p:nvSpPr>
        <p:spPr>
          <a:xfrm>
            <a:off x="2562836" y="5336473"/>
            <a:ext cx="2394600" cy="365100"/>
          </a:xfrm>
          <a:prstGeom prst="wedgeRectCallout">
            <a:avLst>
              <a:gd name="adj1" fmla="val -70478"/>
              <a:gd name="adj2" fmla="val 17167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Postpone to software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Addition</a:t>
            </a:r>
            <a:endParaRPr dirty="0"/>
          </a:p>
        </p:txBody>
      </p:sp>
      <p:sp>
        <p:nvSpPr>
          <p:cNvPr id="156" name="Google Shape;156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do we add two binary numbers?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 humans, we could convert to decimal and then back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0b101 + 0b010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First convert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0b101</a:t>
            </a:r>
            <a:r>
              <a:rPr lang="en-US" dirty="0"/>
              <a:t> to decimal (result is 5)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Next convert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0b010</a:t>
            </a:r>
            <a:r>
              <a:rPr lang="en-US" dirty="0"/>
              <a:t> to decimal (result is 2)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the decimal numbers and convert back to binary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5 + 2 = 7</a:t>
            </a:r>
            <a:r>
              <a:rPr lang="en-US" dirty="0"/>
              <a:t>, which is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0b111</a:t>
            </a:r>
            <a:r>
              <a:rPr lang="en-US" dirty="0"/>
              <a:t> in binary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What’s more useful is understanding the rules of binary addition so we can teach them to a computer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57" name="Google Shape;157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Case Study: Decimal Addition</a:t>
            </a:r>
            <a:endParaRPr/>
          </a:p>
        </p:txBody>
      </p:sp>
      <p:sp>
        <p:nvSpPr>
          <p:cNvPr id="163" name="Google Shape;163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14000"/>
              </a:lnSpc>
            </a:pPr>
            <a:r>
              <a:rPr lang="en-US" dirty="0"/>
              <a:t>Consider how we perform decimal addition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Right to left (least significant place to most significant place)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When a column’s result is more than one digit, carry over the digit that overflows</a:t>
            </a:r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64" name="Google Shape;164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graphicFrame>
        <p:nvGraphicFramePr>
          <p:cNvPr id="6" name="Google Shape;173;g10aced22fbf_1_13" descr="This is a table depicting an example where adding two 4-bit numbers in binary. The table has four rows, each containing 4 digit spots listed from most significant bit to least significant bit left to right. The first is the row representing the carry bits (1 1 1 0). The second is a row representing x's value (0 0 1 1). The third is a row representing y's value (0 1 0 1). The last is a row representing the result (1 0 0 0). Note how the carry bit of the next column is determined by whether or not the previous column's bits create a result that fits in 1 or 2 bits. If the previous column's bits are 1 and 1, then the result is 10, and since we need 2 bits to represent 10, we place the 0 in the result for that column, and carry the 1 to the next column" title="Binary Addition Example">
            <a:extLst>
              <a:ext uri="{FF2B5EF4-FFF2-40B4-BE49-F238E27FC236}">
                <a16:creationId xmlns:a16="http://schemas.microsoft.com/office/drawing/2014/main" id="{CDF2743F-A9EB-47FE-8C49-497C158B019E}"/>
              </a:ext>
            </a:extLst>
          </p:cNvPr>
          <p:cNvGraphicFramePr/>
          <p:nvPr/>
        </p:nvGraphicFramePr>
        <p:xfrm>
          <a:off x="3138601" y="3429000"/>
          <a:ext cx="3554621" cy="23545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8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aced22fbf_1_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Addition</a:t>
            </a:r>
            <a:endParaRPr/>
          </a:p>
        </p:txBody>
      </p:sp>
      <p:sp>
        <p:nvSpPr>
          <p:cNvPr id="171" name="Google Shape;171;g10aced22fbf_1_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14000"/>
              </a:lnSpc>
            </a:pPr>
            <a:r>
              <a:rPr lang="en-US" dirty="0"/>
              <a:t>Binary addition conceptually the same as decimal addition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Right to left (least significant place to most significant place)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When a column’s result is more than one digit, carry over the bit that overflows</a:t>
            </a:r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72" name="Google Shape;172;g10aced22fbf_1_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graphicFrame>
        <p:nvGraphicFramePr>
          <p:cNvPr id="173" name="Google Shape;173;g10aced22fbf_1_13" descr="This is a table depicting an example where adding two 4-bit numbers in binary. The table has four rows, each containing 4 digit spots listed from most significant bit to least significant bit left to right. The first is the row representing the carry bits (1 1 1 0). The second is a row representing x's value (0 0 1 1). The third is a row representing y's value (0 1 0 1). The last is a row representing the result (1 0 0 0). Note how the carry bit of the next column is determined by whether or not the previous column's bits create a result that fits in 1 or 2 bits. If the previous column's bits are 1 and 1, then the result is 10, and since we need 2 bits to represent 10, we place the 0 in the result for that column, and carry the 1 to the next column" title="Binary Addition Example"/>
          <p:cNvGraphicFramePr/>
          <p:nvPr/>
        </p:nvGraphicFramePr>
        <p:xfrm>
          <a:off x="3138601" y="3429000"/>
          <a:ext cx="3554621" cy="23545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Overflow</a:t>
            </a:r>
            <a:endParaRPr dirty="0"/>
          </a:p>
        </p:txBody>
      </p:sp>
      <p:sp>
        <p:nvSpPr>
          <p:cNvPr id="179" name="Google Shape;179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if there’s a carry bit in the last column?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80" name="Google Shape;180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graphicFrame>
        <p:nvGraphicFramePr>
          <p:cNvPr id="181" name="Google Shape;181;p14"/>
          <p:cNvGraphicFramePr/>
          <p:nvPr/>
        </p:nvGraphicFramePr>
        <p:xfrm>
          <a:off x="2821556" y="2395525"/>
          <a:ext cx="4027250" cy="2905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Overflow</a:t>
            </a:r>
            <a:endParaRPr dirty="0"/>
          </a:p>
        </p:txBody>
      </p:sp>
      <p:sp>
        <p:nvSpPr>
          <p:cNvPr id="187" name="Google Shape;187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if there’s a carry bit in the last column?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We can’t represent it in our fixed-width numbers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We are going to “drop” or ignore the extra carry bit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8" name="Google Shape;188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189" name="Google Shape;189;p6"/>
          <p:cNvGraphicFramePr/>
          <p:nvPr/>
        </p:nvGraphicFramePr>
        <p:xfrm>
          <a:off x="1609979" y="3517196"/>
          <a:ext cx="4661250" cy="2905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2 Check-in</a:t>
            </a:r>
            <a:endParaRPr dirty="0"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018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How has Project 2 been coming along?</a:t>
            </a:r>
            <a:endParaRPr lang="en-US" altLang="zh-CN" sz="1200" dirty="0"/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What questions do you have about Project 2?</a:t>
            </a:r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Following the plan of action outlined in </a:t>
            </a:r>
            <a:r>
              <a:rPr lang="en-US" altLang="zh-CN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 35</a:t>
            </a:r>
            <a:r>
              <a:rPr lang="en-US" altLang="zh-CN" dirty="0"/>
              <a:t> of last Thursday’s lecture will work for implementing most chips</a:t>
            </a:r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Remember to double check your submission on GitLab</a:t>
            </a:r>
          </a:p>
          <a:p>
            <a:pPr marL="649224" lvl="1" indent="-283462">
              <a:buSzPts val="2080"/>
            </a:pPr>
            <a:r>
              <a:rPr lang="en-US" altLang="zh-CN" dirty="0"/>
              <a:t>Navigate to GitLab, open tags, and verify that the associated commit includes your expected changes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1954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6957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Half Adder</a:t>
            </a:r>
            <a:endParaRPr/>
          </a:p>
        </p:txBody>
      </p:sp>
      <p:sp>
        <p:nvSpPr>
          <p:cNvPr id="230" name="Google Shape;230;p18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822865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Circuit for adding two bits together</a:t>
            </a:r>
            <a:endParaRPr dirty="0"/>
          </a:p>
          <a:p>
            <a:pPr marL="457200" lvl="1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Takes in two inputs: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US" dirty="0"/>
              <a:t>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US" dirty="0"/>
              <a:t>is the first bit being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US" dirty="0"/>
              <a:t>is the corresponding bit to be added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31" name="Google Shape;23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pic>
        <p:nvPicPr>
          <p:cNvPr id="232" name="Google Shape;232;p18" descr="Circuit diagram depicting a half adder. It shows the two inputs on the left, a and b, and the two outputs on the right, sum and carry" title="Circuit Diagram of Half Add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48500" y="435676"/>
            <a:ext cx="2978075" cy="124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8"/>
          <p:cNvSpPr txBox="1"/>
          <p:nvPr/>
        </p:nvSpPr>
        <p:spPr>
          <a:xfrm>
            <a:off x="357018" y="3890626"/>
            <a:ext cx="543847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Produces two outputs: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</a:t>
            </a: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put for this column in the result</a:t>
            </a:r>
            <a:endParaRPr sz="22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carried over to the next column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8"/>
          <p:cNvSpPr/>
          <p:nvPr/>
        </p:nvSpPr>
        <p:spPr>
          <a:xfrm>
            <a:off x="5731098" y="3793787"/>
            <a:ext cx="3412902" cy="306357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Computes the sum of 2 bits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HalfAdder {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a, b;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sum, carry;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  // Put your code here: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>
              <a:solidFill>
                <a:srgbClr val="00997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5" name="Google Shape;235;p18"/>
          <p:cNvGraphicFramePr/>
          <p:nvPr/>
        </p:nvGraphicFramePr>
        <p:xfrm>
          <a:off x="5948503" y="1766003"/>
          <a:ext cx="2978075" cy="1889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2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41" name="Google Shape;241;p19"/>
          <p:cNvSpPr/>
          <p:nvPr/>
        </p:nvSpPr>
        <p:spPr>
          <a:xfrm>
            <a:off x="1109943" y="3626607"/>
            <a:ext cx="1534195" cy="360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1109943" y="4001696"/>
            <a:ext cx="1534196" cy="360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graphicFrame>
        <p:nvGraphicFramePr>
          <p:cNvPr id="244" name="Google Shape;244;p19"/>
          <p:cNvGraphicFramePr/>
          <p:nvPr/>
        </p:nvGraphicFramePr>
        <p:xfrm>
          <a:off x="3566380" y="3429000"/>
          <a:ext cx="3555075" cy="27853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5" name="Google Shape;2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187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0b0111 + 0b0101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the right-most (least significant) column: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b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 = 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58" name="Google Shape;258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Boolean expressions: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carry =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59" name="Google Shape;259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graphicFrame>
        <p:nvGraphicFramePr>
          <p:cNvPr id="260" name="Google Shape;260;p21" descr="Truth table for half adder. Has four columns, one for the a input, one for the b input, one for the sum output, and one for the carry output. The a and b inputs are filled in with all possible combinations. The sum and carry outputs are left blank to be filled in during the group work" title="Half Adder Truth Table"/>
          <p:cNvGraphicFramePr/>
          <p:nvPr/>
        </p:nvGraphicFramePr>
        <p:xfrm>
          <a:off x="2662200" y="3258286"/>
          <a:ext cx="3819600" cy="29065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5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Half Adder Group Work</a:t>
            </a:r>
            <a:endParaRPr/>
          </a:p>
        </p:txBody>
      </p:sp>
      <p:sp>
        <p:nvSpPr>
          <p:cNvPr id="251" name="Google Shape;251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the half adder logical Boolean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First, fill in the truth table values for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</a:t>
            </a:r>
            <a:r>
              <a:rPr lang="en-US" dirty="0"/>
              <a:t> based on the inputs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Then, develop a Boolean expression for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</a:t>
            </a:r>
            <a:r>
              <a:rPr lang="en-US" dirty="0"/>
              <a:t> based on the truth table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Five-minute group discussion, identify one person to share each of the following as a large group: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Overview of what the half adder does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Thought process for reaching the Boolean expression for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sum</a:t>
            </a:r>
            <a:endParaRPr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Thought process for reaching the Boolean expression for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  <a:endParaRPr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52" name="Google Shape;252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66" name="Google Shape;266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Boolean expressions: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sum = a XOR b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carry = a AND b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67" name="Google Shape;267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graphicFrame>
        <p:nvGraphicFramePr>
          <p:cNvPr id="268" name="Google Shape;268;p7" descr="Truth table for half adder. Has four columns, one for the a input, one for the b input, one for the sum output, and one for the carry output. The a and b inputs are filled in with all possible combinations. The sum and carry outputs are left blank to be filled in during the group work" title="Half Adder Truth Table"/>
          <p:cNvGraphicFramePr/>
          <p:nvPr/>
        </p:nvGraphicFramePr>
        <p:xfrm>
          <a:off x="2662200" y="3258286"/>
          <a:ext cx="3819600" cy="29065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5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Google Shape;273;p55" descr="Circuit diagram depicting a full adder. It shows the three inputs on the left, a, b, and c, and the two outputs on the right, sum and carry" title="Full Adder Circuit Diagra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78625" y="304000"/>
            <a:ext cx="2754075" cy="1228425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55"/>
          <p:cNvSpPr/>
          <p:nvPr/>
        </p:nvSpPr>
        <p:spPr>
          <a:xfrm>
            <a:off x="5731098" y="3953629"/>
            <a:ext cx="3412902" cy="290373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Computes the sum of 3 bits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500" b="0" i="0" u="none" strike="noStrike" cap="none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FullAdder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a, b, c;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sum, carry;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  // Put your code here: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rgbClr val="00997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</a:t>
            </a:r>
            <a:endParaRPr/>
          </a:p>
        </p:txBody>
      </p:sp>
      <p:sp>
        <p:nvSpPr>
          <p:cNvPr id="276" name="Google Shape;276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25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Circuit for adding three bits together (two bits </a:t>
            </a:r>
            <a:r>
              <a:rPr lang="en-US" i="1" dirty="0"/>
              <a:t>and</a:t>
            </a:r>
            <a:r>
              <a:rPr lang="en-US" dirty="0"/>
              <a:t> carry bit together from previous column)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US" dirty="0"/>
              <a:t>is the first bit being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US" dirty="0"/>
              <a:t>is the corresponding bit to be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c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en-US" dirty="0"/>
              <a:t>the carry bit from the right column</a:t>
            </a:r>
            <a:endParaRPr dirty="0"/>
          </a:p>
        </p:txBody>
      </p:sp>
      <p:sp>
        <p:nvSpPr>
          <p:cNvPr id="277" name="Google Shape;277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278" name="Google Shape;278;p55"/>
          <p:cNvSpPr txBox="1"/>
          <p:nvPr/>
        </p:nvSpPr>
        <p:spPr>
          <a:xfrm>
            <a:off x="357018" y="3890626"/>
            <a:ext cx="543847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Produces two outputs: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</a:t>
            </a: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put for this column in the result</a:t>
            </a:r>
            <a:endParaRPr sz="22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carried over to the next column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79" name="Google Shape;279;p55"/>
          <p:cNvGraphicFramePr/>
          <p:nvPr/>
        </p:nvGraphicFramePr>
        <p:xfrm>
          <a:off x="5948503" y="1904146"/>
          <a:ext cx="2978075" cy="1889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2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9"/>
          <p:cNvSpPr/>
          <p:nvPr/>
        </p:nvSpPr>
        <p:spPr>
          <a:xfrm>
            <a:off x="1094703" y="3994086"/>
            <a:ext cx="1534195" cy="360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59"/>
          <p:cNvSpPr/>
          <p:nvPr/>
        </p:nvSpPr>
        <p:spPr>
          <a:xfrm>
            <a:off x="1094702" y="4379135"/>
            <a:ext cx="1534197" cy="360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</a:t>
            </a:r>
            <a:endParaRPr/>
          </a:p>
        </p:txBody>
      </p:sp>
      <p:sp>
        <p:nvSpPr>
          <p:cNvPr id="287" name="Google Shape;287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graphicFrame>
        <p:nvGraphicFramePr>
          <p:cNvPr id="288" name="Google Shape;288;p59"/>
          <p:cNvGraphicFramePr/>
          <p:nvPr/>
        </p:nvGraphicFramePr>
        <p:xfrm>
          <a:off x="3566380" y="3429000"/>
          <a:ext cx="3555075" cy="27853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9" name="Google Shape;289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2554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0b0111 + 0b0101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the second (second least significant) column: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b = 0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 =</a:t>
            </a: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 Truth Table</a:t>
            </a:r>
            <a:endParaRPr/>
          </a:p>
        </p:txBody>
      </p:sp>
      <p:sp>
        <p:nvSpPr>
          <p:cNvPr id="295" name="Google Shape;295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graphicFrame>
        <p:nvGraphicFramePr>
          <p:cNvPr id="296" name="Google Shape;296;p16" descr="Truth table for full adder. Has five columns, one for the a input, one for the b input, one for the c input, one for the sum output, and one for the carry output. Shows the values of sum and carry for all possible input combinations." title="Full Adder Truth Table"/>
          <p:cNvGraphicFramePr/>
          <p:nvPr/>
        </p:nvGraphicFramePr>
        <p:xfrm>
          <a:off x="473600" y="1330250"/>
          <a:ext cx="5932625" cy="50598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oogle Shape;296;p16" descr="Truth table for full adder. Has five columns, one for the a input, one for the b input, one for the c input, one for the sum output, and one for the carry output. Shows the values of sum and carry for all possible input combinations." title="Full Adder Truth Table">
            <a:extLst>
              <a:ext uri="{FF2B5EF4-FFF2-40B4-BE49-F238E27FC236}">
                <a16:creationId xmlns:a16="http://schemas.microsoft.com/office/drawing/2014/main" id="{158248BE-0E60-5940-AD82-A79101198E93}"/>
              </a:ext>
            </a:extLst>
          </p:cNvPr>
          <p:cNvGraphicFramePr/>
          <p:nvPr/>
        </p:nvGraphicFramePr>
        <p:xfrm>
          <a:off x="3857945" y="2122631"/>
          <a:ext cx="4911965" cy="41450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8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37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A70F76C-5EB9-144A-9E67-95E9123F9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824" y="3945214"/>
            <a:ext cx="5050172" cy="533400"/>
          </a:xfrm>
          <a:prstGeom prst="rect">
            <a:avLst/>
          </a:prstGeom>
        </p:spPr>
      </p:pic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sum = 0, carry = 0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sum = 0, carry = 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sum = 1, carry = 0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sum = 1, carry = 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What are the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sum</a:t>
            </a:r>
            <a:r>
              <a:rPr lang="en-US" sz="2600" dirty="0"/>
              <a:t> and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  <a:r>
              <a:rPr lang="en-US" sz="2600" dirty="0"/>
              <a:t> bits when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a=0</a:t>
            </a:r>
            <a:r>
              <a:rPr lang="en-US" sz="2600" dirty="0"/>
              <a:t>,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b=1</a:t>
            </a:r>
            <a:r>
              <a:rPr lang="en-US" sz="2600" dirty="0"/>
              <a:t>, and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  <a:cs typeface="Courier New" panose="02070309020205020404" pitchFamily="49" charset="0"/>
              </a:rPr>
              <a:t>c=1</a:t>
            </a:r>
            <a:r>
              <a:rPr lang="en-US" sz="2600" dirty="0"/>
              <a:t>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99E6CD-C715-984B-AF26-3FC3E8C0E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5" y="2935797"/>
            <a:ext cx="3386560" cy="533400"/>
          </a:xfrm>
          <a:prstGeom prst="rect">
            <a:avLst/>
          </a:prstGeom>
        </p:spPr>
      </p:pic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B91919AE-7119-9801-EF8A-9405EBA84A8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5050485"/>
                  </p:ext>
                </p:extLst>
              </p:nvPr>
            </p:nvGraphicFramePr>
            <p:xfrm>
              <a:off x="-1" y="25066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B91919AE-7119-9801-EF8A-9405EBA84A8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" y="25066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667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Time Management</a:t>
            </a:r>
            <a:endParaRPr b="1" dirty="0">
              <a:solidFill>
                <a:srgbClr val="4A2A85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b="1" dirty="0">
                <a:solidFill>
                  <a:srgbClr val="4A2A85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0336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 Truth Table</a:t>
            </a:r>
            <a:endParaRPr/>
          </a:p>
        </p:txBody>
      </p:sp>
      <p:sp>
        <p:nvSpPr>
          <p:cNvPr id="310" name="Google Shape;310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graphicFrame>
        <p:nvGraphicFramePr>
          <p:cNvPr id="311" name="Google Shape;311;p29" descr="Truth table for full adder. Has five columns, one for the a input, one for the b input, one for the c input, one for the sum output, and one for the carry output. Shows the values of sum and carry for all possible input combinations." title="Full Adder Truth Table"/>
          <p:cNvGraphicFramePr/>
          <p:nvPr/>
        </p:nvGraphicFramePr>
        <p:xfrm>
          <a:off x="473600" y="1330250"/>
          <a:ext cx="5932625" cy="50598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Adds two 16-bit numbers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2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Connects the full adders for each column together (wires the out carry from one column to the in carry of the next)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" name="Google Shape;621;g8300141d06_3_162">
            <a:extLst>
              <a:ext uri="{FF2B5EF4-FFF2-40B4-BE49-F238E27FC236}">
                <a16:creationId xmlns:a16="http://schemas.microsoft.com/office/drawing/2014/main" id="{E55A79B0-441D-4844-B0F2-EAF1C5C7DB74}"/>
              </a:ext>
            </a:extLst>
          </p:cNvPr>
          <p:cNvSpPr/>
          <p:nvPr/>
        </p:nvSpPr>
        <p:spPr>
          <a:xfrm>
            <a:off x="7679541" y="3828765"/>
            <a:ext cx="202500" cy="1212900"/>
          </a:xfrm>
          <a:prstGeom prst="roundRect">
            <a:avLst>
              <a:gd name="adj" fmla="val 16667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620;g8300141d06_3_162">
            <a:extLst>
              <a:ext uri="{FF2B5EF4-FFF2-40B4-BE49-F238E27FC236}">
                <a16:creationId xmlns:a16="http://schemas.microsoft.com/office/drawing/2014/main" id="{30CF6561-D454-2C49-AB7E-87008213A40E}"/>
              </a:ext>
            </a:extLst>
          </p:cNvPr>
          <p:cNvSpPr/>
          <p:nvPr/>
        </p:nvSpPr>
        <p:spPr>
          <a:xfrm>
            <a:off x="8056957" y="3828765"/>
            <a:ext cx="202500" cy="1212900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619;g8300141d06_3_162">
            <a:extLst>
              <a:ext uri="{FF2B5EF4-FFF2-40B4-BE49-F238E27FC236}">
                <a16:creationId xmlns:a16="http://schemas.microsoft.com/office/drawing/2014/main" id="{C968BB84-D87A-9843-8329-FF18329C29FD}"/>
              </a:ext>
            </a:extLst>
          </p:cNvPr>
          <p:cNvSpPr/>
          <p:nvPr/>
        </p:nvSpPr>
        <p:spPr>
          <a:xfrm>
            <a:off x="8423192" y="4279658"/>
            <a:ext cx="202500" cy="762000"/>
          </a:xfrm>
          <a:prstGeom prst="roundRect">
            <a:avLst>
              <a:gd name="adj" fmla="val 16667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Multi-Bit Adder</a:t>
            </a:r>
            <a:endParaRPr/>
          </a:p>
        </p:txBody>
      </p:sp>
      <p:sp>
        <p:nvSpPr>
          <p:cNvPr id="329" name="Google Shape;329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330" name="Google Shape;330;p61"/>
          <p:cNvSpPr/>
          <p:nvPr/>
        </p:nvSpPr>
        <p:spPr>
          <a:xfrm>
            <a:off x="708660" y="3335628"/>
            <a:ext cx="4657220" cy="342932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4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Adds two 16-bit Two’s </a:t>
            </a:r>
            <a:r>
              <a:rPr lang="en-US" sz="1800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omplement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values. Overflow is ignored.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b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Add16 {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a[16], b[16];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sum[16];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// Put your code here: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1" name="Google Shape;331;p61" descr="Circuit diagram of the Add16 chip, showing two 16 bit inputs a and b and one 16 bit output sum" title="Add16 Circuit Diagra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1774" y="513889"/>
            <a:ext cx="3332725" cy="150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22;g8300141d06_3_162">
            <a:extLst>
              <a:ext uri="{FF2B5EF4-FFF2-40B4-BE49-F238E27FC236}">
                <a16:creationId xmlns:a16="http://schemas.microsoft.com/office/drawing/2014/main" id="{A920FF66-5FA1-9144-8156-23A644E89BBB}"/>
              </a:ext>
            </a:extLst>
          </p:cNvPr>
          <p:cNvSpPr txBox="1"/>
          <p:nvPr/>
        </p:nvSpPr>
        <p:spPr>
          <a:xfrm>
            <a:off x="5516307" y="3686168"/>
            <a:ext cx="3091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2400" b="1" dirty="0">
                <a:solidFill>
                  <a:srgbClr val="3C78D8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</a:t>
            </a: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0 1 1 1 0 0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12" name="Google Shape;626;g8300141d06_3_162">
            <a:extLst>
              <a:ext uri="{FF2B5EF4-FFF2-40B4-BE49-F238E27FC236}">
                <a16:creationId xmlns:a16="http://schemas.microsoft.com/office/drawing/2014/main" id="{2C2BA683-81D9-E943-B0A3-75B0BF9BFA3E}"/>
              </a:ext>
            </a:extLst>
          </p:cNvPr>
          <p:cNvSpPr txBox="1"/>
          <p:nvPr/>
        </p:nvSpPr>
        <p:spPr>
          <a:xfrm>
            <a:off x="5506743" y="4709421"/>
            <a:ext cx="202500" cy="4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+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627;g8300141d06_3_162">
            <a:extLst>
              <a:ext uri="{FF2B5EF4-FFF2-40B4-BE49-F238E27FC236}">
                <a16:creationId xmlns:a16="http://schemas.microsoft.com/office/drawing/2014/main" id="{D8F41DDA-DD80-6B45-ACD5-178BC21FB50D}"/>
              </a:ext>
            </a:extLst>
          </p:cNvPr>
          <p:cNvSpPr txBox="1"/>
          <p:nvPr/>
        </p:nvSpPr>
        <p:spPr>
          <a:xfrm>
            <a:off x="5709236" y="5223908"/>
            <a:ext cx="2912901" cy="5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127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1 1 1 0 0 0 1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cxnSp>
        <p:nvCxnSpPr>
          <p:cNvPr id="14" name="Google Shape;628;g8300141d06_3_162">
            <a:extLst>
              <a:ext uri="{FF2B5EF4-FFF2-40B4-BE49-F238E27FC236}">
                <a16:creationId xmlns:a16="http://schemas.microsoft.com/office/drawing/2014/main" id="{41AAC2BE-5E10-3F44-8ED5-15742580266A}"/>
              </a:ext>
            </a:extLst>
          </p:cNvPr>
          <p:cNvCxnSpPr>
            <a:cxnSpLocks/>
          </p:cNvCxnSpPr>
          <p:nvPr/>
        </p:nvCxnSpPr>
        <p:spPr>
          <a:xfrm>
            <a:off x="5381774" y="5154408"/>
            <a:ext cx="3332725" cy="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629;g8300141d06_3_162">
            <a:extLst>
              <a:ext uri="{FF2B5EF4-FFF2-40B4-BE49-F238E27FC236}">
                <a16:creationId xmlns:a16="http://schemas.microsoft.com/office/drawing/2014/main" id="{6C7A66EB-762F-D849-8855-83066CCB4C66}"/>
              </a:ext>
            </a:extLst>
          </p:cNvPr>
          <p:cNvSpPr/>
          <p:nvPr/>
        </p:nvSpPr>
        <p:spPr>
          <a:xfrm>
            <a:off x="8369078" y="534578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30;g8300141d06_3_162">
            <a:extLst>
              <a:ext uri="{FF2B5EF4-FFF2-40B4-BE49-F238E27FC236}">
                <a16:creationId xmlns:a16="http://schemas.microsoft.com/office/drawing/2014/main" id="{FEB85422-98F6-0E4D-A203-2FECC3550F17}"/>
              </a:ext>
            </a:extLst>
          </p:cNvPr>
          <p:cNvSpPr/>
          <p:nvPr/>
        </p:nvSpPr>
        <p:spPr>
          <a:xfrm>
            <a:off x="8006864" y="5345782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631;g8300141d06_3_162">
            <a:extLst>
              <a:ext uri="{FF2B5EF4-FFF2-40B4-BE49-F238E27FC236}">
                <a16:creationId xmlns:a16="http://schemas.microsoft.com/office/drawing/2014/main" id="{B3004D7C-F623-5D43-9E41-283EA2CBFB7D}"/>
              </a:ext>
            </a:extLst>
          </p:cNvPr>
          <p:cNvSpPr/>
          <p:nvPr/>
        </p:nvSpPr>
        <p:spPr>
          <a:xfrm>
            <a:off x="7644657" y="534578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632;g8300141d06_3_162">
            <a:extLst>
              <a:ext uri="{FF2B5EF4-FFF2-40B4-BE49-F238E27FC236}">
                <a16:creationId xmlns:a16="http://schemas.microsoft.com/office/drawing/2014/main" id="{23902091-F914-5148-9CC6-A33488D246F6}"/>
              </a:ext>
            </a:extLst>
          </p:cNvPr>
          <p:cNvSpPr/>
          <p:nvPr/>
        </p:nvSpPr>
        <p:spPr>
          <a:xfrm>
            <a:off x="8010172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633;g8300141d06_3_162">
            <a:extLst>
              <a:ext uri="{FF2B5EF4-FFF2-40B4-BE49-F238E27FC236}">
                <a16:creationId xmlns:a16="http://schemas.microsoft.com/office/drawing/2014/main" id="{4B88ECCB-ED38-4D4C-A6A6-064BE497C10F}"/>
              </a:ext>
            </a:extLst>
          </p:cNvPr>
          <p:cNvSpPr/>
          <p:nvPr/>
        </p:nvSpPr>
        <p:spPr>
          <a:xfrm>
            <a:off x="7641700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634;g8300141d06_3_162">
            <a:extLst>
              <a:ext uri="{FF2B5EF4-FFF2-40B4-BE49-F238E27FC236}">
                <a16:creationId xmlns:a16="http://schemas.microsoft.com/office/drawing/2014/main" id="{EE66A657-E7A4-D340-9F6A-295C4A089C05}"/>
              </a:ext>
            </a:extLst>
          </p:cNvPr>
          <p:cNvSpPr/>
          <p:nvPr/>
        </p:nvSpPr>
        <p:spPr>
          <a:xfrm>
            <a:off x="7265937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625;g8300141d06_3_162">
            <a:extLst>
              <a:ext uri="{FF2B5EF4-FFF2-40B4-BE49-F238E27FC236}">
                <a16:creationId xmlns:a16="http://schemas.microsoft.com/office/drawing/2014/main" id="{17BB80EE-D6AB-3C49-9890-A75648740D94}"/>
              </a:ext>
            </a:extLst>
          </p:cNvPr>
          <p:cNvSpPr txBox="1"/>
          <p:nvPr/>
        </p:nvSpPr>
        <p:spPr>
          <a:xfrm>
            <a:off x="5867161" y="4145008"/>
            <a:ext cx="3036701" cy="9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0 0 1 0 1 0 1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1 0 1 1 1 0 0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3 Reminders</a:t>
            </a:r>
            <a:endParaRPr dirty="0"/>
          </a:p>
        </p:txBody>
      </p:sp>
      <p:sp>
        <p:nvSpPr>
          <p:cNvPr id="337" name="Google Shape;337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indent="-347472"/>
            <a:r>
              <a:rPr lang="en-US" b="1" dirty="0">
                <a:solidFill>
                  <a:schemeClr val="tx1"/>
                </a:solidFill>
              </a:rPr>
              <a:t>Project 2 due Thursday (4/6) at 11:59pm</a:t>
            </a:r>
            <a:endParaRPr lang="en-US" dirty="0"/>
          </a:p>
          <a:p>
            <a:pPr marL="0" lv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/>
              <a:t>Course Staff Support</a:t>
            </a:r>
          </a:p>
          <a:p>
            <a:pPr marL="699516" lvl="1" indent="-342900"/>
            <a:r>
              <a:rPr lang="en-US" dirty="0">
                <a:solidFill>
                  <a:schemeClr val="tx1"/>
                </a:solidFill>
              </a:rPr>
              <a:t>Preston has office hours in CSE2 153 today after lecture</a:t>
            </a:r>
          </a:p>
          <a:p>
            <a:pPr marL="699516" lvl="1" indent="-342900"/>
            <a:r>
              <a:rPr lang="en-US" dirty="0">
                <a:solidFill>
                  <a:schemeClr val="tx1"/>
                </a:solidFill>
              </a:rPr>
              <a:t>Feel free to post your questions on the Ed discussion board too</a:t>
            </a:r>
            <a:endParaRPr lang="en-US" dirty="0"/>
          </a:p>
        </p:txBody>
      </p:sp>
      <p:sp>
        <p:nvSpPr>
          <p:cNvPr id="338" name="Google Shape;338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Time Management</a:t>
            </a:r>
            <a:endParaRPr dirty="0"/>
          </a:p>
        </p:txBody>
      </p:sp>
      <p:sp>
        <p:nvSpPr>
          <p:cNvPr id="78" name="Google Shape;78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8" name="Google Shape;69;p2">
            <a:extLst>
              <a:ext uri="{FF2B5EF4-FFF2-40B4-BE49-F238E27FC236}">
                <a16:creationId xmlns:a16="http://schemas.microsoft.com/office/drawing/2014/main" id="{7C0FA424-A48A-CF54-1E39-F189DCF80A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3702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One of your most valuable resources in college is time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typically fills up your time during the quarter?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Lectures, quiz sections, and attending office hours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Part-time jobs and working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Studying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Extracurricular activities or RSOs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Commuting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Chores at home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Socializing with friends and family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Physical, mental, spiritual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Weekly Time Commitments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Class meeting times and quiz sections</a:t>
            </a:r>
          </a:p>
          <a:p>
            <a:pPr marL="804672" lvl="1" indent="-347472">
              <a:lnSpc>
                <a:spcPct val="100000"/>
              </a:lnSpc>
            </a:pPr>
            <a:endParaRPr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Family, friends, community, extracurricular commitments</a:t>
            </a:r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Physical, mental, social, spiritual activities</a:t>
            </a:r>
          </a:p>
          <a:p>
            <a:pPr marL="804672" lvl="1" indent="-347472">
              <a:lnSpc>
                <a:spcPct val="100000"/>
              </a:lnSpc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Studying for each of your classes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The number of credits for a course reflects the number of hours the class meets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In general, courses require two hours of homework for every one hour of class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What else is not reflected given your specific situation?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65761" lvl="1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67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Tracking Weekly Time Commitments</a:t>
            </a:r>
            <a:endParaRPr dirty="0"/>
          </a:p>
        </p:txBody>
      </p:sp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2" name="Google Shape;69;p2">
            <a:extLst>
              <a:ext uri="{FF2B5EF4-FFF2-40B4-BE49-F238E27FC236}">
                <a16:creationId xmlns:a16="http://schemas.microsoft.com/office/drawing/2014/main" id="{10EB1C12-5465-BD79-A40C-2F559A45B2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030524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We often don’t realize what takes up our time until we manually track how we use our time</a:t>
            </a:r>
          </a:p>
          <a:p>
            <a:pPr marL="347472" lvl="0" indent="-347472"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Exercise: Complete the weekly time commitments table</a:t>
            </a:r>
          </a:p>
          <a:p>
            <a:pPr marL="347472" lvl="0" indent="-347472"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Tip: Use different colors for different activity types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6F003C-1BE9-CA38-ADB5-AFEAB7E85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400" y="1203842"/>
            <a:ext cx="4030524" cy="53524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Time Management Group Discussion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Now that you’ve filled out your weekly time commitments, discuss the following in groups for 4-6 minutes: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Does anything surprise you about the way you spend your time?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What might you change about the way you utilize your time?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How could you use this time commitments sheet in the future?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336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A2A85"/>
                </a:solidFill>
              </a:rPr>
              <a:t>Overview of Numbers in Binary</a:t>
            </a:r>
          </a:p>
          <a:p>
            <a:pPr marL="640080" lvl="1" indent="-283464"/>
            <a:r>
              <a:rPr lang="en-US" b="1" dirty="0">
                <a:solidFill>
                  <a:srgbClr val="4A2A85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86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What is Binary?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7186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/>
              <a:t>base n</a:t>
            </a:r>
            <a:r>
              <a:rPr lang="en-US" dirty="0"/>
              <a:t> number system is a system of number representation with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dirty="0"/>
              <a:t> </a:t>
            </a:r>
            <a:r>
              <a:rPr lang="en-US" b="1" dirty="0"/>
              <a:t>symbols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Decimal system is a </a:t>
            </a:r>
            <a:r>
              <a:rPr lang="en-US" b="1" dirty="0"/>
              <a:t>base 10</a:t>
            </a:r>
            <a:r>
              <a:rPr lang="en-US" dirty="0"/>
              <a:t>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 10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 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(each called a </a:t>
            </a:r>
            <a:r>
              <a:rPr lang="en-US" b="1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digit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)</a:t>
            </a:r>
            <a:endParaRPr dirty="0"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Increase a number by moving to the next greatest symbol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another digit when we run out of symbols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is a </a:t>
            </a:r>
            <a:r>
              <a:rPr lang="en-US" b="1" dirty="0"/>
              <a:t>base 2 </a:t>
            </a:r>
            <a:r>
              <a:rPr lang="en-US" dirty="0"/>
              <a:t>number system</a:t>
            </a:r>
            <a:endParaRPr dirty="0"/>
          </a:p>
          <a:p>
            <a:pPr marL="699516" lvl="1" indent="-342900"/>
            <a:r>
              <a:rPr lang="en-US" dirty="0"/>
              <a:t>Base 2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 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(each called a </a:t>
            </a:r>
            <a:r>
              <a:rPr lang="en-US" b="1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bit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)</a:t>
            </a:r>
            <a:endParaRPr lang="en-US"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Often prefixed with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</a:t>
            </a:r>
            <a:r>
              <a:rPr lang="en-US" dirty="0"/>
              <a:t> (e.g.,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</a:t>
            </a:r>
            <a:r>
              <a:rPr lang="en-US" dirty="0"/>
              <a:t>)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Least-significant bit (LSB): </a:t>
            </a:r>
            <a:r>
              <a:rPr lang="en-US" dirty="0"/>
              <a:t>Lowest-order position of a binary value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Most-significant bit (MSB): </a:t>
            </a:r>
            <a:r>
              <a:rPr lang="en-US" dirty="0"/>
              <a:t>Highest-order position of a binary value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35" name="Google Shape;135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webextensions/webextension1.xml><?xml version="1.0" encoding="utf-8"?>
<we:webextension xmlns:we="http://schemas.microsoft.com/office/webextensions/webextension/2010/11" id="{59E80138-114C-F140-9EC1-BA33E2693218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WVESlYtu1PXIpF2jhB5BA&quot;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2CA453CB-F5D7-0E4C-9213-A6F8531DB819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QiJbEWO2ZNaog3JT6GD8n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1805</Words>
  <Application>Microsoft Macintosh PowerPoint</Application>
  <PresentationFormat>On-screen Show (4:3)</PresentationFormat>
  <Paragraphs>606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Time Management &amp; Boolean Arithmetic</vt:lpstr>
      <vt:lpstr>Project 2 Check-in</vt:lpstr>
      <vt:lpstr>Lecture Outline</vt:lpstr>
      <vt:lpstr>Time Management</vt:lpstr>
      <vt:lpstr>Weekly Time Commitments</vt:lpstr>
      <vt:lpstr>Tracking Weekly Time Commitments</vt:lpstr>
      <vt:lpstr>Time Management Group Discussion</vt:lpstr>
      <vt:lpstr>Lecture Outline</vt:lpstr>
      <vt:lpstr>What is Binary?</vt:lpstr>
      <vt:lpstr>Representing Numbers in Base 2</vt:lpstr>
      <vt:lpstr>Binary vs. Decimal</vt:lpstr>
      <vt:lpstr>PowerPoint Presentation</vt:lpstr>
      <vt:lpstr>Lecture Outline</vt:lpstr>
      <vt:lpstr>Roadmap: Boolean Arithmetic</vt:lpstr>
      <vt:lpstr>Binary Addition</vt:lpstr>
      <vt:lpstr>Case Study: Decimal Addition</vt:lpstr>
      <vt:lpstr>Binary Addition</vt:lpstr>
      <vt:lpstr>Binary Overflow</vt:lpstr>
      <vt:lpstr>Binary Overflow</vt:lpstr>
      <vt:lpstr>Lecture Outline</vt:lpstr>
      <vt:lpstr>Half Adder</vt:lpstr>
      <vt:lpstr>Half Adder Example</vt:lpstr>
      <vt:lpstr>Half Adder Example</vt:lpstr>
      <vt:lpstr>Half Adder Group Work</vt:lpstr>
      <vt:lpstr>Half Adder Example</vt:lpstr>
      <vt:lpstr>Full Adder</vt:lpstr>
      <vt:lpstr>Full Adder</vt:lpstr>
      <vt:lpstr>Full Adder Truth Table</vt:lpstr>
      <vt:lpstr>PowerPoint Presentation</vt:lpstr>
      <vt:lpstr>Full Adder Truth Table</vt:lpstr>
      <vt:lpstr>Multi-Bit Adder</vt:lpstr>
      <vt:lpstr>Post-Lecture 3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Boolean Arithmetic, Time Management</dc:title>
  <dc:creator>Aaron Johnston</dc:creator>
  <cp:lastModifiedBy>Eric Fan</cp:lastModifiedBy>
  <cp:revision>281</cp:revision>
  <dcterms:created xsi:type="dcterms:W3CDTF">2018-03-28T08:00:24Z</dcterms:created>
  <dcterms:modified xsi:type="dcterms:W3CDTF">2023-04-03T21:19:28Z</dcterms:modified>
</cp:coreProperties>
</file>